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45"/>
    <p:restoredTop sz="94554"/>
  </p:normalViewPr>
  <p:slideViewPr>
    <p:cSldViewPr snapToGrid="0" snapToObjects="1">
      <p:cViewPr>
        <p:scale>
          <a:sx n="80" d="100"/>
          <a:sy n="80" d="100"/>
        </p:scale>
        <p:origin x="69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13BE6-45B8-5345-B3F4-9D18AB6BD1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E23C1-F4E9-1C45-A86B-9FC330B2F9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7C065-BE53-2F4C-91CB-99FC18AE3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5E028-2842-B84F-8F09-53745512B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A89A6-CC99-7743-975F-DACD540F4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29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C5F1-6863-8B49-A2DF-916A302DF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A4BA1-4941-FB43-B3A5-AC60141B9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C4D8F-0F73-2149-B3AD-91E431C1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4F460-22E1-C947-89D3-BAA1AAE7A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C3D68-C637-694C-AD83-CCF2ADD42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30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86652D-F988-154A-AC5A-48E2EDAFA3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F19465-0E84-394E-A2FE-C78BE2FF8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63B49-517C-C346-8612-954C1380B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7418C-8B7D-D54F-9E26-13EEBDB59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99D94-9A00-494E-A1D5-EB3B4E7F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4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A6DDC-EE6C-074F-86FE-390A157D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2A9AD-5B29-1F42-B8D0-EBC3C712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B4749-BB42-794D-98AA-ADDF12D2D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AC47D-48E5-994E-A96D-5E7F2002D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6AEAF-A7A9-A742-AD8A-D42B6038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76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48A8-1AC7-724D-8452-50399B666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7B9E9-BA48-D44A-B9D6-15BD9F7CC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87B7F-7815-7D44-B85E-6B9AF059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A5213-5AC6-E846-9BBA-8B1943BB7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B666F-E188-D14B-8484-CDD6E8D65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10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FC4-EE26-FA4E-983C-144E1293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C3944-9AE0-5944-AD10-4F200563B2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651079-37EB-3946-A59E-0963020CD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D6D2D-3FBE-B745-B05F-EE8948C7D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F4D98-284E-7B4A-9BDB-86D3A78C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CC5AA-9877-C44F-B567-2B6FC1CF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84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CE78C-0294-BA43-857B-A5BA8B540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BD383-BD4B-CD48-B673-B29BA1409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1C1DA6-587A-E145-8C1F-BFDB5FD28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B8BE64-441F-384F-B84C-B5B6105DF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3F35DE-ECBB-8A45-858D-4BFD51B627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8B581-79B3-9A43-B38C-4C3699C2B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5B080A-56E0-5A41-9D20-3C837385D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FA2B40-764A-744E-9911-C995A85A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90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BDB74-39AC-994B-88F2-FB4E9E31E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0C9E08-40BA-8C44-A196-14E79D89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745D2-49FB-8E4F-90CE-23AB44AC9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CAE3A-403A-BB4B-BBB4-628BCE48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03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C8A664-0F43-1048-A888-2A487624C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897D1-B1BB-E542-8D46-4C9D523C2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5B870-F813-8C4C-92AF-323C2B11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4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1ECF-C20E-264A-9C72-2B000470C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58587-5F77-8740-92F7-560CD8FF1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DE6D3-5813-1A47-B539-BFCA8398B8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EC7CF-FD57-1145-AC66-658064E05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E75F4-D04D-DF49-AD08-0F5F74A7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43FCA-3F3E-584F-A0B9-3B563CD9F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6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B0C7-7394-7F4A-A517-3B061113B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C43245-D0E7-3045-AD47-51905A6294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41E25-A324-244A-8C1B-CEB7F3A47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D2483-5B9C-5C45-88AA-96CD9297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6A96F-140F-B945-9D45-DB7DE2142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BCE8FA-7D71-AC44-B7E0-0B8612CF5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41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005A8A-0D72-1346-8546-C476CCEE8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EC0B8-BBAE-A541-BC94-CF043C06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532F6-390D-BE4D-B02C-C2B09385FC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185B4-2D27-4945-AB12-512DAC82501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EBFC3-9DD0-EA47-9174-57DA4BD432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56E15-0DF6-A641-B9DC-D169C96B8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4A02F-E6C7-1B49-AABA-0348D55BC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5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ezoli.shinyapps.io/Yelp-Business-Analysis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2CB9-E54C-4143-A232-B4DC315A3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24302" y="657012"/>
            <a:ext cx="12539003" cy="2300141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C00000"/>
                </a:solidFill>
                <a:latin typeface="Matura MT Script Capitals" panose="03020802060602070202" pitchFamily="66" charset="77"/>
                <a:ea typeface="FangSong" panose="02010609060101010101" pitchFamily="49" charset="-122"/>
                <a:cs typeface="Brush Script MT" panose="03060802040406070304" pitchFamily="66" charset="-122"/>
              </a:rPr>
              <a:t>Final Report: Yelp  Dataset Analysis</a:t>
            </a:r>
            <a:endParaRPr lang="en-US" sz="5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04B245-1B7F-C042-AFF8-75AABDE3F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3280305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STAT 628 Group 9: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Yezhou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 Li,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Chushi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 Shi, Fangfei Lin, Lu Chen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769DC-9C03-AD4C-B2EE-D53D9660A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99" y="484286"/>
            <a:ext cx="1659988" cy="807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F2F324-B54F-FE41-AAEB-57B2D3913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8918" y="3872971"/>
            <a:ext cx="2719754" cy="243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59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329270-B606-B84A-9338-C972A4687287}"/>
              </a:ext>
            </a:extLst>
          </p:cNvPr>
          <p:cNvSpPr/>
          <p:nvPr/>
        </p:nvSpPr>
        <p:spPr>
          <a:xfrm>
            <a:off x="3716295" y="2602650"/>
            <a:ext cx="49776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Bradley Hand" pitchFamily="2" charset="77"/>
              </a:rPr>
              <a:t>Thank YOU!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41747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02C2-E166-2B4E-BC97-DB73DFBBC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Bradley Hand" pitchFamily="2" charset="77"/>
              </a:rPr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2ACC-5C27-A448-B377-15573C59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sz="3500" i="1" dirty="0"/>
              <a:t>U-Dar</a:t>
            </a:r>
            <a:r>
              <a:rPr lang="en-US" altLang="zh-CN" sz="3500" dirty="0"/>
              <a:t>:</a:t>
            </a:r>
            <a:r>
              <a:rPr lang="zh-CN" altLang="en-US" sz="3500" dirty="0"/>
              <a:t> </a:t>
            </a:r>
            <a:r>
              <a:rPr lang="en-US" altLang="zh-CN" sz="3500" dirty="0"/>
              <a:t>Top</a:t>
            </a:r>
            <a:r>
              <a:rPr lang="zh-CN" altLang="en-US" sz="3500" dirty="0"/>
              <a:t> </a:t>
            </a:r>
            <a:r>
              <a:rPr lang="en-US" sz="3500" dirty="0"/>
              <a:t>User </a:t>
            </a:r>
            <a:r>
              <a:rPr lang="en-US" altLang="zh-CN" sz="3500" dirty="0"/>
              <a:t>Based</a:t>
            </a:r>
            <a:r>
              <a:rPr lang="zh-CN" altLang="en-US" sz="3500" dirty="0"/>
              <a:t> </a:t>
            </a:r>
            <a:r>
              <a:rPr lang="en-US" sz="3500" dirty="0"/>
              <a:t>Recommendation System</a:t>
            </a:r>
          </a:p>
          <a:p>
            <a:pPr marL="0" indent="0">
              <a:buNone/>
            </a:pPr>
            <a:endParaRPr lang="en-US" altLang="zh-CN" sz="3500" dirty="0"/>
          </a:p>
          <a:p>
            <a:pPr lvl="1"/>
            <a:r>
              <a:rPr lang="en-US" altLang="zh-CN" sz="3500" dirty="0"/>
              <a:t>User</a:t>
            </a:r>
            <a:r>
              <a:rPr lang="zh-CN" altLang="en-US" sz="3500" dirty="0"/>
              <a:t> </a:t>
            </a:r>
            <a:r>
              <a:rPr lang="en-US" altLang="zh-CN" sz="3500" dirty="0"/>
              <a:t>to</a:t>
            </a:r>
            <a:r>
              <a:rPr lang="zh-CN" altLang="en-US" sz="3500" dirty="0"/>
              <a:t> </a:t>
            </a:r>
            <a:r>
              <a:rPr lang="en-US" altLang="zh-CN" sz="3500" dirty="0"/>
              <a:t>Business</a:t>
            </a:r>
            <a:r>
              <a:rPr lang="zh-CN" altLang="en-US" sz="3500" dirty="0"/>
              <a:t> </a:t>
            </a:r>
            <a:r>
              <a:rPr lang="en-US" altLang="zh-CN" sz="3500" dirty="0"/>
              <a:t>Network</a:t>
            </a:r>
          </a:p>
          <a:p>
            <a:pPr lvl="1"/>
            <a:r>
              <a:rPr lang="en-US" altLang="zh-CN" sz="3500" dirty="0"/>
              <a:t>User</a:t>
            </a:r>
            <a:r>
              <a:rPr lang="zh-CN" altLang="en-US" sz="3500" dirty="0"/>
              <a:t> </a:t>
            </a:r>
            <a:r>
              <a:rPr lang="en-US" altLang="zh-CN" sz="3500" dirty="0"/>
              <a:t>to</a:t>
            </a:r>
            <a:r>
              <a:rPr lang="zh-CN" altLang="en-US" sz="3500" dirty="0"/>
              <a:t> </a:t>
            </a:r>
            <a:r>
              <a:rPr lang="en-US" altLang="zh-CN" sz="3500" dirty="0"/>
              <a:t>User</a:t>
            </a:r>
            <a:r>
              <a:rPr lang="zh-CN" altLang="en-US" sz="3500" dirty="0"/>
              <a:t> </a:t>
            </a:r>
            <a:r>
              <a:rPr lang="en-US" altLang="zh-CN" sz="3500" dirty="0"/>
              <a:t>Network</a:t>
            </a:r>
          </a:p>
          <a:p>
            <a:pPr lvl="1"/>
            <a:r>
              <a:rPr lang="en-US" altLang="zh-CN" sz="3500" dirty="0"/>
              <a:t>Tastes</a:t>
            </a:r>
            <a:r>
              <a:rPr lang="zh-CN" altLang="en-US" sz="3500" dirty="0"/>
              <a:t> </a:t>
            </a:r>
            <a:r>
              <a:rPr lang="en-US" altLang="zh-CN" sz="3500" dirty="0"/>
              <a:t>of</a:t>
            </a:r>
            <a:r>
              <a:rPr lang="zh-CN" altLang="en-US" sz="3500" dirty="0"/>
              <a:t> </a:t>
            </a:r>
            <a:r>
              <a:rPr lang="en-US" altLang="zh-CN" sz="3500" dirty="0"/>
              <a:t>Influencer</a:t>
            </a:r>
            <a:r>
              <a:rPr lang="zh-CN" altLang="en-US" sz="3500" dirty="0"/>
              <a:t> </a:t>
            </a:r>
            <a:endParaRPr lang="en-US" altLang="zh-CN" sz="3500" dirty="0"/>
          </a:p>
          <a:p>
            <a:pPr lvl="1"/>
            <a:endParaRPr lang="en-US" sz="3500" dirty="0"/>
          </a:p>
          <a:p>
            <a:r>
              <a:rPr lang="en-US" sz="3500" dirty="0"/>
              <a:t>Natural Language Processing</a:t>
            </a:r>
          </a:p>
          <a:p>
            <a:pPr marL="0" indent="0">
              <a:buNone/>
            </a:pPr>
            <a:endParaRPr lang="en-US" sz="3500" dirty="0"/>
          </a:p>
          <a:p>
            <a:pPr lvl="1"/>
            <a:r>
              <a:rPr lang="en-US" altLang="zh-CN" sz="3500" dirty="0"/>
              <a:t>Sentiment Analysis</a:t>
            </a:r>
          </a:p>
          <a:p>
            <a:pPr lvl="1"/>
            <a:r>
              <a:rPr lang="en-US" altLang="zh-CN" sz="3500" dirty="0"/>
              <a:t>Prediction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8652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A2AAF-F50B-EA4E-8E86-F786310F7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Bradley Hand" pitchFamily="2" charset="77"/>
              </a:rPr>
              <a:t>U2B</a:t>
            </a:r>
            <a:r>
              <a:rPr lang="en-US" dirty="0">
                <a:solidFill>
                  <a:srgbClr val="C00000"/>
                </a:solidFill>
                <a:latin typeface="Bradley Hand" pitchFamily="2" charset="77"/>
              </a:rPr>
              <a:t> Network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94ACAB2-5B52-0947-A4AA-05658F4FC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86723" y="365125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33DDDB2-1420-2348-AD17-E7A909EC7AA5}"/>
              </a:ext>
            </a:extLst>
          </p:cNvPr>
          <p:cNvSpPr/>
          <p:nvPr/>
        </p:nvSpPr>
        <p:spPr>
          <a:xfrm>
            <a:off x="699302" y="1811263"/>
            <a:ext cx="6096000" cy="338554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Node:</a:t>
            </a:r>
            <a:r>
              <a:rPr lang="zh-CN" altLang="en-US" sz="2800" dirty="0"/>
              <a:t> </a:t>
            </a:r>
            <a:r>
              <a:rPr lang="en-US" altLang="zh-CN" sz="2800" dirty="0"/>
              <a:t>Users</a:t>
            </a:r>
            <a:r>
              <a:rPr lang="zh-CN" altLang="en-US" sz="2800" dirty="0"/>
              <a:t> </a:t>
            </a:r>
            <a:r>
              <a:rPr lang="en-US" altLang="zh-CN" sz="2800" dirty="0"/>
              <a:t>&amp;</a:t>
            </a:r>
            <a:r>
              <a:rPr lang="zh-CN" altLang="en-US" sz="2800" dirty="0"/>
              <a:t> </a:t>
            </a:r>
            <a:r>
              <a:rPr lang="en-US" altLang="zh-CN" sz="2800" dirty="0"/>
              <a:t>Business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Users: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51,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702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Business: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3,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Relationships:</a:t>
            </a:r>
          </a:p>
          <a:p>
            <a:r>
              <a:rPr lang="en-US" altLang="zh-CN" sz="2800" dirty="0"/>
              <a:t>	User</a:t>
            </a:r>
            <a:r>
              <a:rPr lang="zh-CN" altLang="en-US" sz="2800" dirty="0"/>
              <a:t> </a:t>
            </a:r>
            <a:r>
              <a:rPr lang="en-US" altLang="zh-CN" sz="2800" dirty="0"/>
              <a:t>→</a:t>
            </a:r>
            <a:r>
              <a:rPr lang="zh-CN" altLang="en-US" sz="2800" dirty="0"/>
              <a:t> </a:t>
            </a:r>
            <a:r>
              <a:rPr lang="en-US" altLang="zh-CN" sz="2800" dirty="0"/>
              <a:t>User</a:t>
            </a:r>
            <a:r>
              <a:rPr lang="zh-CN" altLang="en-US" sz="2800" dirty="0"/>
              <a:t> 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154,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095</a:t>
            </a:r>
          </a:p>
          <a:p>
            <a:r>
              <a:rPr lang="en-US" sz="2800" dirty="0"/>
              <a:t>	</a:t>
            </a:r>
            <a:r>
              <a:rPr lang="zh-CN" altLang="en-US" sz="2800" dirty="0"/>
              <a:t>*</a:t>
            </a:r>
            <a:r>
              <a:rPr lang="en-US" altLang="zh-CN" sz="2800" dirty="0"/>
              <a:t>User</a:t>
            </a:r>
            <a:r>
              <a:rPr lang="zh-CN" altLang="en-US" sz="2800" dirty="0"/>
              <a:t> </a:t>
            </a:r>
            <a:r>
              <a:rPr lang="en-US" altLang="zh-CN" sz="2800" dirty="0"/>
              <a:t>→</a:t>
            </a:r>
            <a:r>
              <a:rPr lang="zh-CN" altLang="en-US" sz="2800" dirty="0"/>
              <a:t> </a:t>
            </a:r>
            <a:r>
              <a:rPr lang="en-US" altLang="zh-CN" sz="2800" dirty="0"/>
              <a:t>Business</a:t>
            </a:r>
            <a:r>
              <a:rPr lang="zh-CN" altLang="en-US" sz="2800" dirty="0"/>
              <a:t> 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177,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500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endParaRPr lang="en-US" sz="28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713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D356-4DF8-754C-BCC4-5965FECBD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Bradley Hand" pitchFamily="2" charset="77"/>
              </a:rPr>
              <a:t>U2U</a:t>
            </a:r>
            <a:r>
              <a:rPr lang="zh-CN" altLang="en-US" dirty="0">
                <a:solidFill>
                  <a:srgbClr val="C00000"/>
                </a:solidFill>
                <a:latin typeface="Bradley Hand" pitchFamily="2" charset="77"/>
              </a:rPr>
              <a:t> </a:t>
            </a:r>
            <a:r>
              <a:rPr lang="en-US" dirty="0">
                <a:solidFill>
                  <a:srgbClr val="C00000"/>
                </a:solidFill>
                <a:latin typeface="Bradley Hand" pitchFamily="2" charset="77"/>
              </a:rPr>
              <a:t>Network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BA3FAE3-3E1E-3048-8D27-003EA7876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6869" y="479432"/>
            <a:ext cx="5975131" cy="59751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B686F0-8165-FA4C-A861-44D143E99747}"/>
              </a:ext>
            </a:extLst>
          </p:cNvPr>
          <p:cNvSpPr/>
          <p:nvPr/>
        </p:nvSpPr>
        <p:spPr>
          <a:xfrm>
            <a:off x="420576" y="1989671"/>
            <a:ext cx="6096000" cy="295465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Power</a:t>
            </a:r>
            <a:r>
              <a:rPr lang="zh-CN" altLang="en-US" sz="2800" dirty="0"/>
              <a:t> </a:t>
            </a:r>
            <a:r>
              <a:rPr lang="en-US" altLang="zh-CN" sz="2800" dirty="0"/>
              <a:t>Influencer: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Top100</a:t>
            </a:r>
            <a:r>
              <a:rPr lang="zh-CN" altLang="en-US" sz="2800" dirty="0"/>
              <a:t> </a:t>
            </a:r>
            <a:r>
              <a:rPr lang="en-US" altLang="zh-CN" sz="2800" dirty="0"/>
              <a:t>Users</a:t>
            </a:r>
            <a:r>
              <a:rPr lang="zh-CN" altLang="en-US" sz="2800" dirty="0"/>
              <a:t> </a:t>
            </a:r>
            <a:r>
              <a:rPr lang="en-US" altLang="zh-CN" sz="2800" dirty="0"/>
              <a:t>under</a:t>
            </a:r>
            <a:r>
              <a:rPr lang="zh-CN" altLang="en-US" sz="2800" dirty="0"/>
              <a:t> </a:t>
            </a:r>
            <a:r>
              <a:rPr lang="en-US" altLang="zh-CN" sz="2800" dirty="0"/>
              <a:t>PageRank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Relationships:</a:t>
            </a:r>
          </a:p>
          <a:p>
            <a:r>
              <a:rPr lang="en-US" altLang="zh-CN" sz="2800" dirty="0"/>
              <a:t>	Follower</a:t>
            </a:r>
            <a:r>
              <a:rPr lang="zh-CN" altLang="en-US" sz="2800" dirty="0"/>
              <a:t> </a:t>
            </a:r>
            <a:r>
              <a:rPr lang="en-US" altLang="zh-CN" sz="2800" dirty="0"/>
              <a:t>→</a:t>
            </a:r>
            <a:r>
              <a:rPr lang="zh-CN" altLang="en-US" sz="2800" dirty="0"/>
              <a:t> </a:t>
            </a:r>
            <a:r>
              <a:rPr lang="en-US" altLang="zh-CN" sz="2800" dirty="0"/>
              <a:t>Influencer</a:t>
            </a:r>
            <a:r>
              <a:rPr lang="zh-CN" altLang="en-US" sz="2800" dirty="0"/>
              <a:t> 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167,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624</a:t>
            </a:r>
          </a:p>
          <a:p>
            <a:r>
              <a:rPr lang="en-US" sz="2800" dirty="0"/>
              <a:t>	</a:t>
            </a:r>
            <a:r>
              <a:rPr lang="en-US" altLang="zh-CN" sz="2800" dirty="0"/>
              <a:t>User</a:t>
            </a:r>
            <a:r>
              <a:rPr lang="zh-CN" altLang="en-US" sz="2800" dirty="0"/>
              <a:t> </a:t>
            </a:r>
            <a:r>
              <a:rPr lang="en-US" altLang="zh-CN" sz="2800" dirty="0"/>
              <a:t>→</a:t>
            </a:r>
            <a:r>
              <a:rPr lang="zh-CN" altLang="en-US" sz="2800" dirty="0"/>
              <a:t> </a:t>
            </a:r>
            <a:r>
              <a:rPr lang="en-US" altLang="zh-CN" sz="2800" dirty="0"/>
              <a:t>User</a:t>
            </a:r>
            <a:r>
              <a:rPr lang="zh-CN" altLang="en-US" sz="2800" dirty="0"/>
              <a:t> 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269,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969</a:t>
            </a:r>
            <a:endParaRPr lang="en-US" sz="28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75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D8E1-770B-0B49-A90D-00781DCD4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24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Bradley Hand" pitchFamily="2" charset="77"/>
              </a:rPr>
              <a:t>Tastes of Influencer</a:t>
            </a:r>
            <a:endParaRPr 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6ECA4A-B43C-E348-9BA3-ABCDFF5585DF}"/>
              </a:ext>
            </a:extLst>
          </p:cNvPr>
          <p:cNvSpPr txBox="1"/>
          <p:nvPr/>
        </p:nvSpPr>
        <p:spPr>
          <a:xfrm>
            <a:off x="629393" y="2045118"/>
            <a:ext cx="33488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Main Label</a:t>
            </a:r>
          </a:p>
          <a:p>
            <a:r>
              <a:rPr kumimoji="1" lang="en-US" altLang="zh-CN" sz="2800" dirty="0"/>
              <a:t>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Category Label</a:t>
            </a:r>
          </a:p>
          <a:p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Star User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16902A-A0FA-B840-91CF-FC7BCD0CA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9856" y="962009"/>
            <a:ext cx="8558784" cy="569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87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CDA7A1-53C0-4249-B454-4BDB9845A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Bradley Hand" pitchFamily="2" charset="77"/>
              </a:rPr>
              <a:t>Tastes of Influencer</a:t>
            </a:r>
            <a:endParaRPr 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0F20DBF-CF34-C449-AAFB-8E9C239EC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738" y="1310861"/>
            <a:ext cx="11625262" cy="3896740"/>
          </a:xfrm>
          <a:prstGeom prst="rect">
            <a:avLst/>
          </a:prstGeom>
        </p:spPr>
      </p:pic>
      <p:sp>
        <p:nvSpPr>
          <p:cNvPr id="7" name="五角星 6">
            <a:extLst>
              <a:ext uri="{FF2B5EF4-FFF2-40B4-BE49-F238E27FC236}">
                <a16:creationId xmlns:a16="http://schemas.microsoft.com/office/drawing/2014/main" id="{1BD6C0C5-3CB6-1648-A173-9AAE4B6522D3}"/>
              </a:ext>
            </a:extLst>
          </p:cNvPr>
          <p:cNvSpPr/>
          <p:nvPr/>
        </p:nvSpPr>
        <p:spPr>
          <a:xfrm>
            <a:off x="295276" y="2295062"/>
            <a:ext cx="271462" cy="242887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五角星 7">
            <a:extLst>
              <a:ext uri="{FF2B5EF4-FFF2-40B4-BE49-F238E27FC236}">
                <a16:creationId xmlns:a16="http://schemas.microsoft.com/office/drawing/2014/main" id="{BD41758F-EBBC-AB4C-9410-3314CEFF67F4}"/>
              </a:ext>
            </a:extLst>
          </p:cNvPr>
          <p:cNvSpPr/>
          <p:nvPr/>
        </p:nvSpPr>
        <p:spPr>
          <a:xfrm>
            <a:off x="295276" y="4829246"/>
            <a:ext cx="271462" cy="242887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2517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668F50-22DA-4E48-80DB-0713325B26DA}"/>
              </a:ext>
            </a:extLst>
          </p:cNvPr>
          <p:cNvSpPr/>
          <p:nvPr/>
        </p:nvSpPr>
        <p:spPr>
          <a:xfrm>
            <a:off x="828494" y="726217"/>
            <a:ext cx="76754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Bradley Hand" pitchFamily="2" charset="77"/>
              </a:rPr>
              <a:t>Sentiment Analysis: Methods</a:t>
            </a:r>
            <a:endParaRPr 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1FFDA9-7B23-BF4C-A069-9D824CD2A7C5}"/>
                  </a:ext>
                </a:extLst>
              </p:cNvPr>
              <p:cNvSpPr txBox="1"/>
              <p:nvPr/>
            </p:nvSpPr>
            <p:spPr>
              <a:xfrm>
                <a:off x="1322363" y="1758462"/>
                <a:ext cx="10236225" cy="465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Labels: </a:t>
                </a:r>
              </a:p>
              <a:p>
                <a:r>
                  <a:rPr lang="en-US" sz="2800" dirty="0"/>
                  <a:t>                Positive if stars &gt;=4, Negative if stars &lt;= 3</a:t>
                </a:r>
              </a:p>
              <a:p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Bag of Words</a:t>
                </a:r>
              </a:p>
              <a:p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Linear SVM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Polarity Score: t refers to each word, and c refers to each category.</a:t>
                </a:r>
              </a:p>
              <a:p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r>
                  <a:rPr lang="en-US" sz="2800" b="0" dirty="0"/>
                  <a:t>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𝑃𝑜𝑙𝑎𝑟𝑖𝑡𝑦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𝑆𝑐𝑜𝑟𝑒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𝑠𝑐𝑜𝑟𝑒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𝐹𝑟𝑒𝑞𝑢𝑒𝑛𝑐𝑦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𝑁𝑢𝑚𝑏𝑒𝑟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𝑜𝑓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𝑅𝑒𝑣𝑖𝑒𝑤𝑠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400" dirty="0"/>
                  <a:t> 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1FFDA9-7B23-BF4C-A069-9D824CD2A7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2363" y="1758462"/>
                <a:ext cx="10236225" cy="4656659"/>
              </a:xfrm>
              <a:prstGeom prst="rect">
                <a:avLst/>
              </a:prstGeom>
              <a:blipFill>
                <a:blip r:embed="rId2"/>
                <a:stretch>
                  <a:fillRect l="-991" t="-1087" b="-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9257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D9FC36-A32F-2B42-9B3D-ACFC2A7E8FD3}"/>
              </a:ext>
            </a:extLst>
          </p:cNvPr>
          <p:cNvSpPr/>
          <p:nvPr/>
        </p:nvSpPr>
        <p:spPr>
          <a:xfrm>
            <a:off x="642227" y="506084"/>
            <a:ext cx="690766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Bradley Hand" pitchFamily="2" charset="77"/>
              </a:rPr>
              <a:t>Example: Thai Restaurants</a:t>
            </a: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A5293-1699-EC46-949A-18201F52A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3" y="1275525"/>
            <a:ext cx="9093200" cy="513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10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51A99A-02FE-3B46-A3F0-FB7A5B3EA053}"/>
              </a:ext>
            </a:extLst>
          </p:cNvPr>
          <p:cNvSpPr/>
          <p:nvPr/>
        </p:nvSpPr>
        <p:spPr>
          <a:xfrm>
            <a:off x="918402" y="619667"/>
            <a:ext cx="292580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Bradley Hand" pitchFamily="2" charset="77"/>
              </a:rPr>
              <a:t>S</a:t>
            </a:r>
            <a:r>
              <a:rPr lang="en-US" altLang="zh-CN" sz="4400" dirty="0">
                <a:solidFill>
                  <a:srgbClr val="C00000"/>
                </a:solidFill>
                <a:latin typeface="Bradley Hand" pitchFamily="2" charset="77"/>
              </a:rPr>
              <a:t>hiny</a:t>
            </a:r>
            <a:r>
              <a:rPr lang="zh-CN" altLang="en-US" sz="4400" dirty="0">
                <a:solidFill>
                  <a:srgbClr val="C00000"/>
                </a:solidFill>
                <a:latin typeface="Bradley Hand" pitchFamily="2" charset="77"/>
              </a:rPr>
              <a:t> </a:t>
            </a:r>
            <a:r>
              <a:rPr lang="en-US" altLang="zh-CN" sz="4400" dirty="0">
                <a:solidFill>
                  <a:srgbClr val="C00000"/>
                </a:solidFill>
                <a:latin typeface="Bradley Hand" pitchFamily="2" charset="77"/>
              </a:rPr>
              <a:t>App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A63D94-0A86-DD4D-A46F-818FC2723EC7}"/>
              </a:ext>
            </a:extLst>
          </p:cNvPr>
          <p:cNvSpPr txBox="1"/>
          <p:nvPr/>
        </p:nvSpPr>
        <p:spPr>
          <a:xfrm>
            <a:off x="1375361" y="2260182"/>
            <a:ext cx="99503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Link: </a:t>
            </a:r>
          </a:p>
          <a:p>
            <a:r>
              <a:rPr lang="en-US" sz="3600" dirty="0">
                <a:hlinkClick r:id="rId2"/>
              </a:rPr>
              <a:t> https://yezoli.shinyapps.io/Yelp-Business-Analysis/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3064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161</Words>
  <Application>Microsoft Macintosh PowerPoint</Application>
  <PresentationFormat>Widescreen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Brush Script MT</vt:lpstr>
      <vt:lpstr>等线</vt:lpstr>
      <vt:lpstr>等线 Light</vt:lpstr>
      <vt:lpstr>FangSong</vt:lpstr>
      <vt:lpstr>Apple Chancery</vt:lpstr>
      <vt:lpstr>Arial</vt:lpstr>
      <vt:lpstr>Bradley Hand</vt:lpstr>
      <vt:lpstr>Calibri</vt:lpstr>
      <vt:lpstr>Calibri Light</vt:lpstr>
      <vt:lpstr>Cambria Math</vt:lpstr>
      <vt:lpstr>Matura MT Script Capitals</vt:lpstr>
      <vt:lpstr>Office Theme</vt:lpstr>
      <vt:lpstr>Final Report: Yelp  Dataset Analysis</vt:lpstr>
      <vt:lpstr>Outline</vt:lpstr>
      <vt:lpstr>U2B Network</vt:lpstr>
      <vt:lpstr>U2U Network</vt:lpstr>
      <vt:lpstr>Tastes of Influencer</vt:lpstr>
      <vt:lpstr>Tastes of Influencer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Report: Yelp  Dataset Analysis</dc:title>
  <dc:creator>Microsoft Office User</dc:creator>
  <cp:lastModifiedBy>Microsoft Office User</cp:lastModifiedBy>
  <cp:revision>51</cp:revision>
  <dcterms:created xsi:type="dcterms:W3CDTF">2019-11-14T03:37:19Z</dcterms:created>
  <dcterms:modified xsi:type="dcterms:W3CDTF">2019-11-20T19:40:19Z</dcterms:modified>
</cp:coreProperties>
</file>

<file path=docProps/thumbnail.jpeg>
</file>